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verage"/>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Average-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e843cef32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e843cef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e843cef32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e843cef3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e843cef32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e843cef3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e843cef32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e843cef3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e843cef32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e843cef3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e843cef32_0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e843cef3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e843cef32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e843cef3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e843cef32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e843cef3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e843cef3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e843cef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e843cef32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e843cef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9.png"/><Relationship Id="rId9" Type="http://schemas.openxmlformats.org/officeDocument/2006/relationships/image" Target="../media/image1.png"/><Relationship Id="rId5" Type="http://schemas.openxmlformats.org/officeDocument/2006/relationships/image" Target="../media/image10.jpg"/><Relationship Id="rId6" Type="http://schemas.openxmlformats.org/officeDocument/2006/relationships/image" Target="../media/image4.jpg"/><Relationship Id="rId7" Type="http://schemas.openxmlformats.org/officeDocument/2006/relationships/image" Target="../media/image7.jp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60" name="Google Shape;60;p13"/>
          <p:cNvPicPr preferRelativeResize="0"/>
          <p:nvPr/>
        </p:nvPicPr>
        <p:blipFill rotWithShape="1">
          <a:blip r:embed="rId4">
            <a:alphaModFix/>
          </a:blip>
          <a:srcRect b="3934" l="0" r="0" t="3925"/>
          <a:stretch/>
        </p:blipFill>
        <p:spPr>
          <a:xfrm>
            <a:off x="2750025" y="3528600"/>
            <a:ext cx="3990974" cy="970425"/>
          </a:xfrm>
          <a:prstGeom prst="rect">
            <a:avLst/>
          </a:prstGeom>
          <a:noFill/>
          <a:ln>
            <a:noFill/>
          </a:ln>
        </p:spPr>
      </p:pic>
      <p:sp>
        <p:nvSpPr>
          <p:cNvPr id="61" name="Google Shape;61;p13"/>
          <p:cNvSpPr/>
          <p:nvPr/>
        </p:nvSpPr>
        <p:spPr>
          <a:xfrm>
            <a:off x="12400" y="2875400"/>
            <a:ext cx="9144000" cy="805600"/>
          </a:xfrm>
          <a:prstGeom prst="flowChartProcess">
            <a:avLst/>
          </a:prstGeom>
          <a:gradFill>
            <a:gsLst>
              <a:gs pos="0">
                <a:srgbClr val="BFBFBF"/>
              </a:gs>
              <a:gs pos="100000">
                <a:srgbClr val="7E7E7E"/>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2" name="Google Shape;62;p13"/>
          <p:cNvSpPr txBox="1"/>
          <p:nvPr/>
        </p:nvSpPr>
        <p:spPr>
          <a:xfrm>
            <a:off x="121200" y="2901100"/>
            <a:ext cx="90228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Average"/>
                <a:ea typeface="Average"/>
                <a:cs typeface="Average"/>
                <a:sym typeface="Average"/>
              </a:rPr>
              <a:t>SPAIN ELECTRICITY PROJECT 2022</a:t>
            </a:r>
            <a:endParaRPr b="1" sz="37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59300" y="1402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Skew &amp; Kurtosis Analysis</a:t>
            </a:r>
            <a:endParaRPr sz="2700"/>
          </a:p>
        </p:txBody>
      </p:sp>
      <p:sp>
        <p:nvSpPr>
          <p:cNvPr id="182" name="Google Shape;182;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Skew Analysis</a:t>
            </a:r>
            <a:endParaRPr b="1" sz="2100">
              <a:solidFill>
                <a:schemeClr val="dk1"/>
              </a:solidFill>
            </a:endParaRPr>
          </a:p>
          <a:p>
            <a:pPr indent="-330200" lvl="0" marL="457200" rtl="0" algn="l">
              <a:spcBef>
                <a:spcPts val="1600"/>
              </a:spcBef>
              <a:spcAft>
                <a:spcPts val="0"/>
              </a:spcAft>
              <a:buSzPts val="1600"/>
              <a:buChar char="●"/>
            </a:pPr>
            <a:r>
              <a:rPr lang="en" sz="1600"/>
              <a:t>We found there to be missing information in the </a:t>
            </a:r>
            <a:r>
              <a:rPr b="1" lang="en" sz="1600"/>
              <a:t>Valencia_pressure</a:t>
            </a:r>
            <a:r>
              <a:rPr lang="en" sz="1600"/>
              <a:t> column in the dataset.</a:t>
            </a:r>
            <a:endParaRPr sz="1600"/>
          </a:p>
          <a:p>
            <a:pPr indent="-330200" lvl="0" marL="457200" rtl="0" algn="l">
              <a:spcBef>
                <a:spcPts val="0"/>
              </a:spcBef>
              <a:spcAft>
                <a:spcPts val="0"/>
              </a:spcAft>
              <a:buSzPts val="1600"/>
              <a:buChar char="●"/>
            </a:pPr>
            <a:r>
              <a:rPr lang="en" sz="1600"/>
              <a:t>The time column was in a string format which we had to convert to </a:t>
            </a:r>
            <a:r>
              <a:rPr b="1" lang="en" sz="1600"/>
              <a:t>datetime</a:t>
            </a:r>
            <a:r>
              <a:rPr lang="en" sz="1600"/>
              <a:t> to make it suitable for out process.</a:t>
            </a:r>
            <a:endParaRPr sz="1600"/>
          </a:p>
          <a:p>
            <a:pPr indent="-330200" lvl="0" marL="457200" rtl="0" algn="l">
              <a:spcBef>
                <a:spcPts val="0"/>
              </a:spcBef>
              <a:spcAft>
                <a:spcPts val="0"/>
              </a:spcAft>
              <a:buSzPts val="1600"/>
              <a:buChar char="●"/>
            </a:pPr>
            <a:r>
              <a:rPr lang="en" sz="1600"/>
              <a:t>Other features were converted to floats(numerical values) for the regression process.</a:t>
            </a:r>
            <a:endParaRPr sz="1600"/>
          </a:p>
        </p:txBody>
      </p:sp>
      <p:sp>
        <p:nvSpPr>
          <p:cNvPr id="183" name="Google Shape;183;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Kurtosis Analysis</a:t>
            </a:r>
            <a:endParaRPr b="1" sz="2100">
              <a:solidFill>
                <a:schemeClr val="dk1"/>
              </a:solidFill>
            </a:endParaRPr>
          </a:p>
          <a:p>
            <a:pPr indent="-330200" lvl="0" marL="457200" rtl="0" algn="l">
              <a:spcBef>
                <a:spcPts val="1600"/>
              </a:spcBef>
              <a:spcAft>
                <a:spcPts val="0"/>
              </a:spcAft>
              <a:buSzPts val="1600"/>
              <a:buChar char="●"/>
            </a:pPr>
            <a:r>
              <a:rPr lang="en" sz="1600"/>
              <a:t>We had to take an in-depth view of our dataset by performing what we call a descriptive stat for each feature,i.e; the mean, median, 1st quartile, 3rd quartile, the maximum and minimum values of each feature.</a:t>
            </a:r>
            <a:endParaRPr sz="1600"/>
          </a:p>
          <a:p>
            <a:pPr indent="-330200" lvl="0" marL="457200" rtl="0" algn="l">
              <a:spcBef>
                <a:spcPts val="0"/>
              </a:spcBef>
              <a:spcAft>
                <a:spcPts val="0"/>
              </a:spcAft>
              <a:buSzPts val="1600"/>
              <a:buChar char="●"/>
            </a:pPr>
            <a:r>
              <a:rPr lang="en" sz="1600"/>
              <a:t>This gave us more information and insight about the dataset.</a:t>
            </a:r>
            <a:endParaRPr sz="1600"/>
          </a:p>
        </p:txBody>
      </p:sp>
      <p:pic>
        <p:nvPicPr>
          <p:cNvPr id="184" name="Google Shape;184;p22"/>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idx="4294967295" type="title"/>
          </p:nvPr>
        </p:nvSpPr>
        <p:spPr>
          <a:xfrm>
            <a:off x="74375" y="-438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Graphical analysis: Histogram &amp; Density Plots For Barcelona_wind_deg</a:t>
            </a:r>
            <a:endParaRPr sz="2500"/>
          </a:p>
        </p:txBody>
      </p:sp>
      <p:pic>
        <p:nvPicPr>
          <p:cNvPr id="190" name="Google Shape;190;p23"/>
          <p:cNvPicPr preferRelativeResize="0"/>
          <p:nvPr/>
        </p:nvPicPr>
        <p:blipFill>
          <a:blip r:embed="rId3">
            <a:alphaModFix/>
          </a:blip>
          <a:stretch>
            <a:fillRect/>
          </a:stretch>
        </p:blipFill>
        <p:spPr>
          <a:xfrm>
            <a:off x="76200" y="452650"/>
            <a:ext cx="8576700" cy="4464075"/>
          </a:xfrm>
          <a:prstGeom prst="rect">
            <a:avLst/>
          </a:prstGeom>
          <a:noFill/>
          <a:ln>
            <a:noFill/>
          </a:ln>
        </p:spPr>
      </p:pic>
      <p:pic>
        <p:nvPicPr>
          <p:cNvPr id="191" name="Google Shape;191;p23"/>
          <p:cNvPicPr preferRelativeResize="0"/>
          <p:nvPr/>
        </p:nvPicPr>
        <p:blipFill rotWithShape="1">
          <a:blip r:embed="rId4">
            <a:alphaModFix/>
          </a:blip>
          <a:srcRect b="3934" l="0" r="0" t="3925"/>
          <a:stretch/>
        </p:blipFill>
        <p:spPr>
          <a:xfrm>
            <a:off x="6788700" y="4594700"/>
            <a:ext cx="2355300"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4294967295" type="title"/>
          </p:nvPr>
        </p:nvSpPr>
        <p:spPr>
          <a:xfrm>
            <a:off x="74375" y="-438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Graphical analysis: Histogram &amp; Density Plots For Bilbao_clouds_all</a:t>
            </a:r>
            <a:endParaRPr sz="2500"/>
          </a:p>
        </p:txBody>
      </p:sp>
      <p:pic>
        <p:nvPicPr>
          <p:cNvPr id="197" name="Google Shape;197;p24"/>
          <p:cNvPicPr preferRelativeResize="0"/>
          <p:nvPr/>
        </p:nvPicPr>
        <p:blipFill>
          <a:blip r:embed="rId3">
            <a:alphaModFix/>
          </a:blip>
          <a:stretch>
            <a:fillRect/>
          </a:stretch>
        </p:blipFill>
        <p:spPr>
          <a:xfrm>
            <a:off x="76200" y="452650"/>
            <a:ext cx="8996200" cy="4464075"/>
          </a:xfrm>
          <a:prstGeom prst="rect">
            <a:avLst/>
          </a:prstGeom>
          <a:noFill/>
          <a:ln>
            <a:noFill/>
          </a:ln>
        </p:spPr>
      </p:pic>
      <p:pic>
        <p:nvPicPr>
          <p:cNvPr id="198" name="Google Shape;198;p24"/>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4294967295" type="title"/>
          </p:nvPr>
        </p:nvSpPr>
        <p:spPr>
          <a:xfrm>
            <a:off x="74375" y="323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Graphical analysis: Boxplots For Madrid_wind_speed &amp; Valencia_pressure</a:t>
            </a:r>
            <a:endParaRPr sz="2500"/>
          </a:p>
        </p:txBody>
      </p:sp>
      <p:pic>
        <p:nvPicPr>
          <p:cNvPr id="204" name="Google Shape;204;p25"/>
          <p:cNvPicPr preferRelativeResize="0"/>
          <p:nvPr/>
        </p:nvPicPr>
        <p:blipFill>
          <a:blip r:embed="rId3">
            <a:alphaModFix/>
          </a:blip>
          <a:stretch>
            <a:fillRect/>
          </a:stretch>
        </p:blipFill>
        <p:spPr>
          <a:xfrm>
            <a:off x="152400" y="605050"/>
            <a:ext cx="8498675" cy="2134025"/>
          </a:xfrm>
          <a:prstGeom prst="rect">
            <a:avLst/>
          </a:prstGeom>
          <a:noFill/>
          <a:ln>
            <a:noFill/>
          </a:ln>
        </p:spPr>
      </p:pic>
      <p:pic>
        <p:nvPicPr>
          <p:cNvPr id="205" name="Google Shape;205;p25"/>
          <p:cNvPicPr preferRelativeResize="0"/>
          <p:nvPr/>
        </p:nvPicPr>
        <p:blipFill>
          <a:blip r:embed="rId4">
            <a:alphaModFix/>
          </a:blip>
          <a:stretch>
            <a:fillRect/>
          </a:stretch>
        </p:blipFill>
        <p:spPr>
          <a:xfrm>
            <a:off x="152400" y="2953450"/>
            <a:ext cx="8498675" cy="2190050"/>
          </a:xfrm>
          <a:prstGeom prst="rect">
            <a:avLst/>
          </a:prstGeom>
          <a:noFill/>
          <a:ln>
            <a:noFill/>
          </a:ln>
        </p:spPr>
      </p:pic>
      <p:sp>
        <p:nvSpPr>
          <p:cNvPr id="206" name="Google Shape;206;p25"/>
          <p:cNvSpPr txBox="1"/>
          <p:nvPr/>
        </p:nvSpPr>
        <p:spPr>
          <a:xfrm>
            <a:off x="4908025" y="718850"/>
            <a:ext cx="3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verage"/>
                <a:ea typeface="Average"/>
                <a:cs typeface="Average"/>
                <a:sym typeface="Average"/>
              </a:rPr>
              <a:t>Madrid_wind_speed</a:t>
            </a:r>
            <a:endParaRPr b="1">
              <a:latin typeface="Average"/>
              <a:ea typeface="Average"/>
              <a:cs typeface="Average"/>
              <a:sym typeface="Average"/>
            </a:endParaRPr>
          </a:p>
        </p:txBody>
      </p:sp>
      <p:sp>
        <p:nvSpPr>
          <p:cNvPr id="207" name="Google Shape;207;p25"/>
          <p:cNvSpPr txBox="1"/>
          <p:nvPr/>
        </p:nvSpPr>
        <p:spPr>
          <a:xfrm>
            <a:off x="4908025" y="2928650"/>
            <a:ext cx="3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verage"/>
                <a:ea typeface="Average"/>
                <a:cs typeface="Average"/>
                <a:sym typeface="Average"/>
              </a:rPr>
              <a:t>Valencia_pressure</a:t>
            </a:r>
            <a:endParaRPr b="1">
              <a:latin typeface="Average"/>
              <a:ea typeface="Average"/>
              <a:cs typeface="Average"/>
              <a:sym typeface="Average"/>
            </a:endParaRPr>
          </a:p>
        </p:txBody>
      </p:sp>
      <p:pic>
        <p:nvPicPr>
          <p:cNvPr id="208" name="Google Shape;208;p25"/>
          <p:cNvPicPr preferRelativeResize="0"/>
          <p:nvPr/>
        </p:nvPicPr>
        <p:blipFill rotWithShape="1">
          <a:blip r:embed="rId5">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6"/>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214" name="Google Shape;214;p26"/>
          <p:cNvPicPr preferRelativeResize="0"/>
          <p:nvPr/>
        </p:nvPicPr>
        <p:blipFill rotWithShape="1">
          <a:blip r:embed="rId4">
            <a:alphaModFix/>
          </a:blip>
          <a:srcRect b="3934" l="0" r="0" t="3925"/>
          <a:stretch/>
        </p:blipFill>
        <p:spPr>
          <a:xfrm>
            <a:off x="6903450" y="4519275"/>
            <a:ext cx="2240550" cy="57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474F"/>
        </a:solidFill>
      </p:bgPr>
    </p:bg>
    <p:spTree>
      <p:nvGrpSpPr>
        <p:cNvPr id="218" name="Shape 218"/>
        <p:cNvGrpSpPr/>
        <p:nvPr/>
      </p:nvGrpSpPr>
      <p:grpSpPr>
        <a:xfrm>
          <a:off x="0" y="0"/>
          <a:ext cx="0" cy="0"/>
          <a:chOff x="0" y="0"/>
          <a:chExt cx="0" cy="0"/>
        </a:xfrm>
      </p:grpSpPr>
      <p:pic>
        <p:nvPicPr>
          <p:cNvPr id="219" name="Google Shape;219;p27"/>
          <p:cNvPicPr preferRelativeResize="0"/>
          <p:nvPr/>
        </p:nvPicPr>
        <p:blipFill rotWithShape="1">
          <a:blip r:embed="rId3">
            <a:alphaModFix/>
          </a:blip>
          <a:srcRect b="0" l="20401" r="20395" t="0"/>
          <a:stretch/>
        </p:blipFill>
        <p:spPr>
          <a:xfrm>
            <a:off x="0" y="26600"/>
            <a:ext cx="4571999" cy="5143499"/>
          </a:xfrm>
          <a:prstGeom prst="rect">
            <a:avLst/>
          </a:prstGeom>
          <a:noFill/>
          <a:ln>
            <a:noFill/>
          </a:ln>
        </p:spPr>
      </p:pic>
      <p:sp>
        <p:nvSpPr>
          <p:cNvPr id="220" name="Google Shape;220;p27"/>
          <p:cNvSpPr txBox="1"/>
          <p:nvPr>
            <p:ph type="title"/>
          </p:nvPr>
        </p:nvSpPr>
        <p:spPr>
          <a:xfrm>
            <a:off x="263400" y="4313100"/>
            <a:ext cx="3837000" cy="780900"/>
          </a:xfrm>
          <a:prstGeom prst="rect">
            <a:avLst/>
          </a:prstGeom>
          <a:solidFill>
            <a:srgbClr val="66666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Model Building</a:t>
            </a:r>
            <a:endParaRPr sz="3600"/>
          </a:p>
        </p:txBody>
      </p:sp>
      <p:sp>
        <p:nvSpPr>
          <p:cNvPr id="221" name="Google Shape;221;p27"/>
          <p:cNvSpPr txBox="1"/>
          <p:nvPr/>
        </p:nvSpPr>
        <p:spPr>
          <a:xfrm>
            <a:off x="4808875" y="210700"/>
            <a:ext cx="4003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Average"/>
              <a:buChar char="●"/>
            </a:pPr>
            <a:r>
              <a:rPr lang="en" sz="1800">
                <a:latin typeface="Average"/>
                <a:ea typeface="Average"/>
                <a:cs typeface="Average"/>
                <a:sym typeface="Average"/>
              </a:rPr>
              <a:t>Objectives Of The Model Building Process</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 sz="1800">
                <a:latin typeface="Average"/>
                <a:ea typeface="Average"/>
                <a:cs typeface="Average"/>
                <a:sym typeface="Average"/>
              </a:rPr>
              <a:t>Models Used &amp; The Effect On Our Test Data</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 sz="1800">
                <a:latin typeface="Average"/>
                <a:ea typeface="Average"/>
                <a:cs typeface="Average"/>
                <a:sym typeface="Average"/>
              </a:rPr>
              <a:t>Model Chosen</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0" lvl="0" marL="0" rtl="0" algn="l">
              <a:spcBef>
                <a:spcPts val="0"/>
              </a:spcBef>
              <a:spcAft>
                <a:spcPts val="0"/>
              </a:spcAft>
              <a:buNone/>
            </a:pPr>
            <a:r>
              <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 sz="1800">
                <a:latin typeface="Average"/>
                <a:ea typeface="Average"/>
                <a:cs typeface="Average"/>
                <a:sym typeface="Average"/>
              </a:rPr>
              <a:t>Reason For Choice</a:t>
            </a:r>
            <a:endParaRPr sz="1800">
              <a:latin typeface="Average"/>
              <a:ea typeface="Average"/>
              <a:cs typeface="Average"/>
              <a:sym typeface="Average"/>
            </a:endParaRPr>
          </a:p>
        </p:txBody>
      </p:sp>
      <p:pic>
        <p:nvPicPr>
          <p:cNvPr id="222" name="Google Shape;222;p27"/>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311700" y="18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The Model Building Process</a:t>
            </a:r>
            <a:r>
              <a:rPr lang="en"/>
              <a:t> </a:t>
            </a:r>
            <a:endParaRPr/>
          </a:p>
        </p:txBody>
      </p:sp>
      <p:sp>
        <p:nvSpPr>
          <p:cNvPr id="228" name="Google Shape;228;p28"/>
          <p:cNvSpPr txBox="1"/>
          <p:nvPr/>
        </p:nvSpPr>
        <p:spPr>
          <a:xfrm>
            <a:off x="483375" y="1239400"/>
            <a:ext cx="8349000" cy="2678100"/>
          </a:xfrm>
          <a:prstGeom prst="rect">
            <a:avLst/>
          </a:prstGeom>
          <a:solidFill>
            <a:schemeClr val="lt1"/>
          </a:solid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The aim of our model building is to look for a model that gives us the lowest possible RMSE on our test sets.</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A low RMSE value indicates that the </a:t>
            </a:r>
            <a:r>
              <a:rPr lang="en" sz="1800">
                <a:solidFill>
                  <a:schemeClr val="dk1"/>
                </a:solidFill>
                <a:latin typeface="Average"/>
                <a:ea typeface="Average"/>
                <a:cs typeface="Average"/>
                <a:sym typeface="Average"/>
              </a:rPr>
              <a:t>simulated</a:t>
            </a:r>
            <a:r>
              <a:rPr lang="en" sz="1800">
                <a:solidFill>
                  <a:schemeClr val="dk1"/>
                </a:solidFill>
                <a:latin typeface="Average"/>
                <a:ea typeface="Average"/>
                <a:cs typeface="Average"/>
                <a:sym typeface="Average"/>
              </a:rPr>
              <a:t> and observed data are close to each other showing a better accuracy. Thus, the lower the RMS, the better the model performance.</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342900" lvl="0" marL="457200" rtl="0" algn="l">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The RMSE is a good measure for evaluating the performance of the model because RMSE is proportional to the observed mean.</a:t>
            </a:r>
            <a:endParaRPr sz="1800">
              <a:solidFill>
                <a:schemeClr val="dk1"/>
              </a:solidFill>
              <a:latin typeface="Average"/>
              <a:ea typeface="Average"/>
              <a:cs typeface="Average"/>
              <a:sym typeface="Average"/>
            </a:endParaRPr>
          </a:p>
        </p:txBody>
      </p:sp>
      <p:pic>
        <p:nvPicPr>
          <p:cNvPr id="229" name="Google Shape;229;p28"/>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18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Used &amp; It’s Effect - Based On The Test Sets </a:t>
            </a:r>
            <a:endParaRPr/>
          </a:p>
        </p:txBody>
      </p:sp>
      <p:grpSp>
        <p:nvGrpSpPr>
          <p:cNvPr id="235" name="Google Shape;235;p29"/>
          <p:cNvGrpSpPr/>
          <p:nvPr/>
        </p:nvGrpSpPr>
        <p:grpSpPr>
          <a:xfrm>
            <a:off x="348625" y="872973"/>
            <a:ext cx="8294371" cy="799416"/>
            <a:chOff x="424813" y="1177875"/>
            <a:chExt cx="8294371" cy="849900"/>
          </a:xfrm>
        </p:grpSpPr>
        <p:sp>
          <p:nvSpPr>
            <p:cNvPr id="236" name="Google Shape;236;p29"/>
            <p:cNvSpPr/>
            <p:nvPr/>
          </p:nvSpPr>
          <p:spPr>
            <a:xfrm>
              <a:off x="2927684" y="1177875"/>
              <a:ext cx="5791500" cy="84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424813" y="1177875"/>
              <a:ext cx="3055800" cy="849900"/>
            </a:xfrm>
            <a:prstGeom prst="homePlate">
              <a:avLst>
                <a:gd fmla="val 2671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9"/>
          <p:cNvSpPr txBox="1"/>
          <p:nvPr>
            <p:ph idx="4294967295" type="body"/>
          </p:nvPr>
        </p:nvSpPr>
        <p:spPr>
          <a:xfrm>
            <a:off x="463475" y="873200"/>
            <a:ext cx="26703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Linear Regression Model</a:t>
            </a:r>
            <a:endParaRPr>
              <a:solidFill>
                <a:schemeClr val="lt1"/>
              </a:solidFill>
            </a:endParaRPr>
          </a:p>
        </p:txBody>
      </p:sp>
      <p:sp>
        <p:nvSpPr>
          <p:cNvPr id="239" name="Google Shape;239;p29"/>
          <p:cNvSpPr txBox="1"/>
          <p:nvPr>
            <p:ph idx="4294967295" type="body"/>
          </p:nvPr>
        </p:nvSpPr>
        <p:spPr>
          <a:xfrm>
            <a:off x="3404250" y="873150"/>
            <a:ext cx="5492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were able to achieve an RMSE of 4703.0905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Also an R-Squared value of 0.165910</a:t>
            </a:r>
            <a:endParaRPr>
              <a:solidFill>
                <a:schemeClr val="dk1"/>
              </a:solidFill>
            </a:endParaRPr>
          </a:p>
        </p:txBody>
      </p:sp>
      <p:grpSp>
        <p:nvGrpSpPr>
          <p:cNvPr id="240" name="Google Shape;240;p29"/>
          <p:cNvGrpSpPr/>
          <p:nvPr/>
        </p:nvGrpSpPr>
        <p:grpSpPr>
          <a:xfrm>
            <a:off x="348625" y="1746339"/>
            <a:ext cx="8294360" cy="799416"/>
            <a:chOff x="424813" y="2075689"/>
            <a:chExt cx="8294360" cy="849900"/>
          </a:xfrm>
        </p:grpSpPr>
        <p:sp>
          <p:nvSpPr>
            <p:cNvPr id="241" name="Google Shape;241;p29"/>
            <p:cNvSpPr/>
            <p:nvPr/>
          </p:nvSpPr>
          <p:spPr>
            <a:xfrm>
              <a:off x="2927672" y="2075689"/>
              <a:ext cx="5791500" cy="84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24813" y="2075689"/>
              <a:ext cx="3055800" cy="849900"/>
            </a:xfrm>
            <a:prstGeom prst="homePlate">
              <a:avLst>
                <a:gd fmla="val 2671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9"/>
          <p:cNvSpPr txBox="1"/>
          <p:nvPr>
            <p:ph idx="4294967295" type="body"/>
          </p:nvPr>
        </p:nvSpPr>
        <p:spPr>
          <a:xfrm>
            <a:off x="463475" y="1746450"/>
            <a:ext cx="26703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Ridge Regression Model</a:t>
            </a:r>
            <a:endParaRPr>
              <a:solidFill>
                <a:schemeClr val="lt1"/>
              </a:solidFill>
            </a:endParaRPr>
          </a:p>
        </p:txBody>
      </p:sp>
      <p:sp>
        <p:nvSpPr>
          <p:cNvPr id="244" name="Google Shape;244;p29"/>
          <p:cNvSpPr txBox="1"/>
          <p:nvPr>
            <p:ph idx="4294967295" type="body"/>
          </p:nvPr>
        </p:nvSpPr>
        <p:spPr>
          <a:xfrm>
            <a:off x="3404250" y="1746475"/>
            <a:ext cx="5492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were able to achieve an RMSE of 4703.0885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Also an R-Squared value of 0.165363</a:t>
            </a:r>
            <a:endParaRPr>
              <a:solidFill>
                <a:schemeClr val="dk1"/>
              </a:solidFill>
            </a:endParaRPr>
          </a:p>
        </p:txBody>
      </p:sp>
      <p:grpSp>
        <p:nvGrpSpPr>
          <p:cNvPr id="245" name="Google Shape;245;p29"/>
          <p:cNvGrpSpPr/>
          <p:nvPr/>
        </p:nvGrpSpPr>
        <p:grpSpPr>
          <a:xfrm>
            <a:off x="348625" y="2619705"/>
            <a:ext cx="8294360" cy="799447"/>
            <a:chOff x="424813" y="2974405"/>
            <a:chExt cx="8294360" cy="849933"/>
          </a:xfrm>
        </p:grpSpPr>
        <p:sp>
          <p:nvSpPr>
            <p:cNvPr id="246" name="Google Shape;246;p29"/>
            <p:cNvSpPr/>
            <p:nvPr/>
          </p:nvSpPr>
          <p:spPr>
            <a:xfrm>
              <a:off x="2927672" y="2974438"/>
              <a:ext cx="5791500" cy="84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424813" y="2974405"/>
              <a:ext cx="3055800" cy="849900"/>
            </a:xfrm>
            <a:prstGeom prst="homePlate">
              <a:avLst>
                <a:gd fmla="val 2671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9"/>
          <p:cNvSpPr txBox="1"/>
          <p:nvPr>
            <p:ph idx="4294967295" type="body"/>
          </p:nvPr>
        </p:nvSpPr>
        <p:spPr>
          <a:xfrm>
            <a:off x="463475" y="2619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Decision Tree Model</a:t>
            </a:r>
            <a:endParaRPr>
              <a:solidFill>
                <a:schemeClr val="lt1"/>
              </a:solidFill>
            </a:endParaRPr>
          </a:p>
        </p:txBody>
      </p:sp>
      <p:sp>
        <p:nvSpPr>
          <p:cNvPr id="249" name="Google Shape;249;p29"/>
          <p:cNvSpPr txBox="1"/>
          <p:nvPr>
            <p:ph idx="4294967295" type="body"/>
          </p:nvPr>
        </p:nvSpPr>
        <p:spPr>
          <a:xfrm>
            <a:off x="3404250" y="2623325"/>
            <a:ext cx="535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were able to achieve an RMSE of 4460.1356</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Also an R-Squared value of 0.2498</a:t>
            </a:r>
            <a:endParaRPr>
              <a:solidFill>
                <a:schemeClr val="dk1"/>
              </a:solidFill>
            </a:endParaRPr>
          </a:p>
        </p:txBody>
      </p:sp>
      <p:grpSp>
        <p:nvGrpSpPr>
          <p:cNvPr id="250" name="Google Shape;250;p29"/>
          <p:cNvGrpSpPr/>
          <p:nvPr/>
        </p:nvGrpSpPr>
        <p:grpSpPr>
          <a:xfrm>
            <a:off x="348625" y="3493103"/>
            <a:ext cx="8294360" cy="799447"/>
            <a:chOff x="424813" y="3871259"/>
            <a:chExt cx="8294360" cy="849933"/>
          </a:xfrm>
        </p:grpSpPr>
        <p:sp>
          <p:nvSpPr>
            <p:cNvPr id="251" name="Google Shape;251;p29"/>
            <p:cNvSpPr/>
            <p:nvPr/>
          </p:nvSpPr>
          <p:spPr>
            <a:xfrm>
              <a:off x="2927672" y="3871292"/>
              <a:ext cx="5791500" cy="84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424813" y="3871259"/>
              <a:ext cx="3055800" cy="849900"/>
            </a:xfrm>
            <a:prstGeom prst="homePlate">
              <a:avLst>
                <a:gd fmla="val 2671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9"/>
          <p:cNvSpPr txBox="1"/>
          <p:nvPr>
            <p:ph idx="4294967295" type="body"/>
          </p:nvPr>
        </p:nvSpPr>
        <p:spPr>
          <a:xfrm>
            <a:off x="463475" y="3493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Random Forest Model</a:t>
            </a:r>
            <a:endParaRPr>
              <a:solidFill>
                <a:schemeClr val="lt1"/>
              </a:solidFill>
            </a:endParaRPr>
          </a:p>
        </p:txBody>
      </p:sp>
      <p:sp>
        <p:nvSpPr>
          <p:cNvPr id="254" name="Google Shape;254;p29"/>
          <p:cNvSpPr txBox="1"/>
          <p:nvPr>
            <p:ph idx="4294967295" type="body"/>
          </p:nvPr>
        </p:nvSpPr>
        <p:spPr>
          <a:xfrm>
            <a:off x="3404250" y="3495300"/>
            <a:ext cx="535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were able to achieve an RMSE of 2850.4754</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Also an R-Squared value of 0.693605</a:t>
            </a:r>
            <a:endParaRPr>
              <a:solidFill>
                <a:schemeClr val="dk1"/>
              </a:solidFill>
            </a:endParaRPr>
          </a:p>
        </p:txBody>
      </p:sp>
      <p:pic>
        <p:nvPicPr>
          <p:cNvPr id="255" name="Google Shape;255;p29"/>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311700" y="18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Used &amp; It’s Effect - Based On The Test Sets </a:t>
            </a:r>
            <a:endParaRPr/>
          </a:p>
        </p:txBody>
      </p:sp>
      <p:sp>
        <p:nvSpPr>
          <p:cNvPr id="261" name="Google Shape;261;p30"/>
          <p:cNvSpPr txBox="1"/>
          <p:nvPr/>
        </p:nvSpPr>
        <p:spPr>
          <a:xfrm>
            <a:off x="508150" y="1127850"/>
            <a:ext cx="8192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From the previous slide, we can see that we achieved the lowest RMSE using the Random Forest Model.</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In this case, it’s safe to say that we can </a:t>
            </a:r>
            <a:r>
              <a:rPr lang="en" sz="1800">
                <a:solidFill>
                  <a:schemeClr val="dk1"/>
                </a:solidFill>
                <a:latin typeface="Average"/>
                <a:ea typeface="Average"/>
                <a:cs typeface="Average"/>
                <a:sym typeface="Average"/>
              </a:rPr>
              <a:t>deploy</a:t>
            </a:r>
            <a:r>
              <a:rPr lang="en" sz="1800">
                <a:solidFill>
                  <a:schemeClr val="dk1"/>
                </a:solidFill>
                <a:latin typeface="Average"/>
                <a:ea typeface="Average"/>
                <a:cs typeface="Average"/>
                <a:sym typeface="Average"/>
              </a:rPr>
              <a:t> the model on our dependent variable ‘Load_shortfall_3h’ to get the predicted values.</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The scatter plot on this next slides confirms this, as the actual and predicted values</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are wrapped around the error line (in red)</a:t>
            </a:r>
            <a:endParaRPr sz="1800">
              <a:solidFill>
                <a:schemeClr val="dk1"/>
              </a:solidFill>
              <a:latin typeface="Average"/>
              <a:ea typeface="Average"/>
              <a:cs typeface="Average"/>
              <a:sym typeface="Average"/>
            </a:endParaRPr>
          </a:p>
        </p:txBody>
      </p:sp>
      <p:pic>
        <p:nvPicPr>
          <p:cNvPr id="262" name="Google Shape;262;p30"/>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8" name="Google Shape;268;p31"/>
          <p:cNvPicPr preferRelativeResize="0"/>
          <p:nvPr/>
        </p:nvPicPr>
        <p:blipFill rotWithShape="1">
          <a:blip r:embed="rId4">
            <a:alphaModFix/>
          </a:blip>
          <a:srcRect b="3934" l="0" r="0" t="3925"/>
          <a:stretch/>
        </p:blipFill>
        <p:spPr>
          <a:xfrm rot="-5400000">
            <a:off x="7682000" y="3681500"/>
            <a:ext cx="2352100" cy="57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0" y="0"/>
            <a:ext cx="4991099" cy="5143500"/>
          </a:xfrm>
          <a:prstGeom prst="rect">
            <a:avLst/>
          </a:prstGeom>
          <a:noFill/>
          <a:ln>
            <a:noFill/>
          </a:ln>
        </p:spPr>
      </p:pic>
      <p:sp>
        <p:nvSpPr>
          <p:cNvPr id="68" name="Google Shape;68;p14"/>
          <p:cNvSpPr txBox="1"/>
          <p:nvPr/>
        </p:nvSpPr>
        <p:spPr>
          <a:xfrm>
            <a:off x="1561625" y="2466375"/>
            <a:ext cx="2416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latin typeface="Average"/>
                <a:ea typeface="Average"/>
                <a:cs typeface="Average"/>
                <a:sym typeface="Average"/>
              </a:rPr>
              <a:t>TODAY’S </a:t>
            </a:r>
            <a:endParaRPr b="1" sz="3400">
              <a:latin typeface="Average"/>
              <a:ea typeface="Average"/>
              <a:cs typeface="Average"/>
              <a:sym typeface="Average"/>
            </a:endParaRPr>
          </a:p>
          <a:p>
            <a:pPr indent="0" lvl="0" marL="0" rtl="0" algn="l">
              <a:spcBef>
                <a:spcPts val="0"/>
              </a:spcBef>
              <a:spcAft>
                <a:spcPts val="0"/>
              </a:spcAft>
              <a:buNone/>
            </a:pPr>
            <a:r>
              <a:rPr b="1" lang="en" sz="3400">
                <a:latin typeface="Average"/>
                <a:ea typeface="Average"/>
                <a:cs typeface="Average"/>
                <a:sym typeface="Average"/>
              </a:rPr>
              <a:t>AGENDA</a:t>
            </a:r>
            <a:endParaRPr b="1" sz="3400">
              <a:latin typeface="Average"/>
              <a:ea typeface="Average"/>
              <a:cs typeface="Average"/>
              <a:sym typeface="Average"/>
            </a:endParaRPr>
          </a:p>
        </p:txBody>
      </p:sp>
      <p:sp>
        <p:nvSpPr>
          <p:cNvPr id="69" name="Google Shape;69;p14"/>
          <p:cNvSpPr txBox="1"/>
          <p:nvPr/>
        </p:nvSpPr>
        <p:spPr>
          <a:xfrm>
            <a:off x="5810950" y="9835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Introduction to the Session</a:t>
            </a:r>
            <a:endParaRPr b="1">
              <a:solidFill>
                <a:schemeClr val="dk1"/>
              </a:solidFill>
            </a:endParaRPr>
          </a:p>
        </p:txBody>
      </p:sp>
      <p:sp>
        <p:nvSpPr>
          <p:cNvPr id="70" name="Google Shape;70;p14"/>
          <p:cNvSpPr/>
          <p:nvPr/>
        </p:nvSpPr>
        <p:spPr>
          <a:xfrm>
            <a:off x="5378975" y="1103075"/>
            <a:ext cx="322200" cy="1611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 name="Google Shape;71;p14"/>
          <p:cNvSpPr txBox="1"/>
          <p:nvPr/>
        </p:nvSpPr>
        <p:spPr>
          <a:xfrm>
            <a:off x="5810950" y="18055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Team Check- In</a:t>
            </a:r>
            <a:endParaRPr b="1">
              <a:solidFill>
                <a:schemeClr val="dk1"/>
              </a:solidFill>
            </a:endParaRPr>
          </a:p>
        </p:txBody>
      </p:sp>
      <p:sp>
        <p:nvSpPr>
          <p:cNvPr id="72" name="Google Shape;72;p14"/>
          <p:cNvSpPr/>
          <p:nvPr/>
        </p:nvSpPr>
        <p:spPr>
          <a:xfrm>
            <a:off x="5378975" y="1899950"/>
            <a:ext cx="322200" cy="1611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 name="Google Shape;73;p14"/>
          <p:cNvSpPr txBox="1"/>
          <p:nvPr/>
        </p:nvSpPr>
        <p:spPr>
          <a:xfrm>
            <a:off x="5810950" y="2584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The Project Journey</a:t>
            </a:r>
            <a:endParaRPr b="1">
              <a:solidFill>
                <a:schemeClr val="dk1"/>
              </a:solidFill>
            </a:endParaRPr>
          </a:p>
        </p:txBody>
      </p:sp>
      <p:sp>
        <p:nvSpPr>
          <p:cNvPr id="74" name="Google Shape;74;p14"/>
          <p:cNvSpPr/>
          <p:nvPr/>
        </p:nvSpPr>
        <p:spPr>
          <a:xfrm>
            <a:off x="5378975" y="2678600"/>
            <a:ext cx="322200" cy="1611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 name="Google Shape;75;p14"/>
          <p:cNvSpPr txBox="1"/>
          <p:nvPr/>
        </p:nvSpPr>
        <p:spPr>
          <a:xfrm>
            <a:off x="5810950" y="33905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Summary &amp; Action Items</a:t>
            </a:r>
            <a:endParaRPr b="1">
              <a:solidFill>
                <a:schemeClr val="dk1"/>
              </a:solidFill>
            </a:endParaRPr>
          </a:p>
        </p:txBody>
      </p:sp>
      <p:sp>
        <p:nvSpPr>
          <p:cNvPr id="76" name="Google Shape;76;p14"/>
          <p:cNvSpPr/>
          <p:nvPr/>
        </p:nvSpPr>
        <p:spPr>
          <a:xfrm>
            <a:off x="5378975" y="3485000"/>
            <a:ext cx="322200" cy="1611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77" name="Google Shape;77;p14"/>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p:nvPr/>
        </p:nvSpPr>
        <p:spPr>
          <a:xfrm>
            <a:off x="0" y="0"/>
            <a:ext cx="9161100" cy="29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4294967295" type="title"/>
          </p:nvPr>
        </p:nvSpPr>
        <p:spPr>
          <a:xfrm>
            <a:off x="-5125" y="0"/>
            <a:ext cx="2317800" cy="59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1"/>
                </a:solidFill>
              </a:rPr>
              <a:t>Meet </a:t>
            </a:r>
            <a:r>
              <a:rPr lang="en" sz="2700">
                <a:solidFill>
                  <a:schemeClr val="lt1"/>
                </a:solidFill>
              </a:rPr>
              <a:t>The Team</a:t>
            </a:r>
            <a:endParaRPr sz="2700">
              <a:solidFill>
                <a:schemeClr val="lt1"/>
              </a:solidFill>
            </a:endParaRPr>
          </a:p>
        </p:txBody>
      </p:sp>
      <p:sp>
        <p:nvSpPr>
          <p:cNvPr id="84" name="Google Shape;84;p15"/>
          <p:cNvSpPr txBox="1"/>
          <p:nvPr>
            <p:ph idx="4294967295" type="body"/>
          </p:nvPr>
        </p:nvSpPr>
        <p:spPr>
          <a:xfrm>
            <a:off x="2240250" y="2345900"/>
            <a:ext cx="1594200" cy="418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rgbClr val="434343"/>
                </a:solidFill>
              </a:rPr>
              <a:t>Joshua Olalemi</a:t>
            </a:r>
            <a:endParaRPr sz="1700">
              <a:solidFill>
                <a:srgbClr val="434343"/>
              </a:solidFill>
            </a:endParaRPr>
          </a:p>
          <a:p>
            <a:pPr indent="0" lvl="0" marL="0" rtl="0" algn="ctr">
              <a:lnSpc>
                <a:spcPct val="100000"/>
              </a:lnSpc>
              <a:spcBef>
                <a:spcPts val="0"/>
              </a:spcBef>
              <a:spcAft>
                <a:spcPts val="0"/>
              </a:spcAft>
              <a:buNone/>
            </a:pPr>
            <a:r>
              <a:rPr lang="en" sz="1700">
                <a:solidFill>
                  <a:srgbClr val="434343"/>
                </a:solidFill>
              </a:rPr>
              <a:t>CEO</a:t>
            </a:r>
            <a:endParaRPr sz="1700">
              <a:solidFill>
                <a:srgbClr val="434343"/>
              </a:solidFill>
            </a:endParaRPr>
          </a:p>
        </p:txBody>
      </p:sp>
      <p:pic>
        <p:nvPicPr>
          <p:cNvPr id="85" name="Google Shape;85;p15"/>
          <p:cNvPicPr preferRelativeResize="0"/>
          <p:nvPr/>
        </p:nvPicPr>
        <p:blipFill rotWithShape="1">
          <a:blip r:embed="rId3">
            <a:alphaModFix/>
          </a:blip>
          <a:srcRect b="0" l="26322" r="26317" t="0"/>
          <a:stretch/>
        </p:blipFill>
        <p:spPr>
          <a:xfrm>
            <a:off x="4201688" y="1044747"/>
            <a:ext cx="1710600" cy="1363500"/>
          </a:xfrm>
          <a:prstGeom prst="ellipse">
            <a:avLst/>
          </a:prstGeom>
          <a:noFill/>
          <a:ln>
            <a:noFill/>
          </a:ln>
        </p:spPr>
      </p:pic>
      <p:sp>
        <p:nvSpPr>
          <p:cNvPr id="86" name="Google Shape;86;p15"/>
          <p:cNvSpPr txBox="1"/>
          <p:nvPr>
            <p:ph idx="4294967295" type="body"/>
          </p:nvPr>
        </p:nvSpPr>
        <p:spPr>
          <a:xfrm>
            <a:off x="4058376" y="2309946"/>
            <a:ext cx="2035800" cy="56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rgbClr val="434343"/>
                </a:solidFill>
              </a:rPr>
              <a:t>Silindile Mbamali</a:t>
            </a:r>
            <a:endParaRPr sz="1700">
              <a:solidFill>
                <a:srgbClr val="434343"/>
              </a:solidFill>
            </a:endParaRPr>
          </a:p>
          <a:p>
            <a:pPr indent="0" lvl="0" marL="0" rtl="0" algn="ctr">
              <a:lnSpc>
                <a:spcPct val="100000"/>
              </a:lnSpc>
              <a:spcBef>
                <a:spcPts val="0"/>
              </a:spcBef>
              <a:spcAft>
                <a:spcPts val="0"/>
              </a:spcAft>
              <a:buNone/>
            </a:pPr>
            <a:r>
              <a:rPr lang="en" sz="1700">
                <a:solidFill>
                  <a:srgbClr val="434343"/>
                </a:solidFill>
              </a:rPr>
              <a:t>CFO</a:t>
            </a:r>
            <a:endParaRPr sz="1700">
              <a:solidFill>
                <a:srgbClr val="434343"/>
              </a:solidFill>
            </a:endParaRPr>
          </a:p>
        </p:txBody>
      </p:sp>
      <p:pic>
        <p:nvPicPr>
          <p:cNvPr descr="Corporate headshot of a woman" id="87" name="Google Shape;87;p15"/>
          <p:cNvPicPr preferRelativeResize="0"/>
          <p:nvPr/>
        </p:nvPicPr>
        <p:blipFill>
          <a:blip r:embed="rId4">
            <a:alphaModFix/>
          </a:blip>
          <a:stretch>
            <a:fillRect/>
          </a:stretch>
        </p:blipFill>
        <p:spPr>
          <a:xfrm>
            <a:off x="6316750" y="1044622"/>
            <a:ext cx="1785600" cy="1363800"/>
          </a:xfrm>
          <a:prstGeom prst="ellipse">
            <a:avLst/>
          </a:prstGeom>
          <a:noFill/>
          <a:ln>
            <a:noFill/>
          </a:ln>
        </p:spPr>
      </p:pic>
      <p:sp>
        <p:nvSpPr>
          <p:cNvPr id="88" name="Google Shape;88;p15"/>
          <p:cNvSpPr txBox="1"/>
          <p:nvPr>
            <p:ph idx="4294967295" type="body"/>
          </p:nvPr>
        </p:nvSpPr>
        <p:spPr>
          <a:xfrm>
            <a:off x="6418106" y="2345898"/>
            <a:ext cx="1710600" cy="495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rgbClr val="434343"/>
                </a:solidFill>
              </a:rPr>
              <a:t>Adewale Nana</a:t>
            </a:r>
            <a:endParaRPr sz="1700">
              <a:solidFill>
                <a:srgbClr val="434343"/>
              </a:solidFill>
            </a:endParaRPr>
          </a:p>
          <a:p>
            <a:pPr indent="0" lvl="0" marL="0" rtl="0" algn="ctr">
              <a:lnSpc>
                <a:spcPct val="100000"/>
              </a:lnSpc>
              <a:spcBef>
                <a:spcPts val="0"/>
              </a:spcBef>
              <a:spcAft>
                <a:spcPts val="0"/>
              </a:spcAft>
              <a:buNone/>
            </a:pPr>
            <a:r>
              <a:rPr lang="en" sz="1700">
                <a:solidFill>
                  <a:srgbClr val="434343"/>
                </a:solidFill>
              </a:rPr>
              <a:t>CTO</a:t>
            </a:r>
            <a:endParaRPr sz="1700">
              <a:solidFill>
                <a:srgbClr val="434343"/>
              </a:solidFill>
            </a:endParaRPr>
          </a:p>
        </p:txBody>
      </p:sp>
      <p:pic>
        <p:nvPicPr>
          <p:cNvPr id="89" name="Google Shape;89;p15"/>
          <p:cNvPicPr preferRelativeResize="0"/>
          <p:nvPr/>
        </p:nvPicPr>
        <p:blipFill rotWithShape="1">
          <a:blip r:embed="rId5">
            <a:alphaModFix/>
          </a:blip>
          <a:srcRect b="6458" l="0" r="0" t="-2418"/>
          <a:stretch/>
        </p:blipFill>
        <p:spPr>
          <a:xfrm>
            <a:off x="330272" y="3120572"/>
            <a:ext cx="1647000" cy="1363800"/>
          </a:xfrm>
          <a:prstGeom prst="ellipse">
            <a:avLst/>
          </a:prstGeom>
          <a:noFill/>
          <a:ln>
            <a:noFill/>
          </a:ln>
        </p:spPr>
      </p:pic>
      <p:sp>
        <p:nvSpPr>
          <p:cNvPr id="90" name="Google Shape;90;p15"/>
          <p:cNvSpPr txBox="1"/>
          <p:nvPr>
            <p:ph idx="4294967295" type="body"/>
          </p:nvPr>
        </p:nvSpPr>
        <p:spPr>
          <a:xfrm>
            <a:off x="48550" y="4376370"/>
            <a:ext cx="2092800" cy="56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rPr>
              <a:t>Peter Otanwa</a:t>
            </a:r>
            <a:endParaRPr sz="1700">
              <a:solidFill>
                <a:schemeClr val="dk1"/>
              </a:solidFill>
            </a:endParaRPr>
          </a:p>
          <a:p>
            <a:pPr indent="0" lvl="0" marL="0" rtl="0" algn="ctr">
              <a:lnSpc>
                <a:spcPct val="100000"/>
              </a:lnSpc>
              <a:spcBef>
                <a:spcPts val="0"/>
              </a:spcBef>
              <a:spcAft>
                <a:spcPts val="0"/>
              </a:spcAft>
              <a:buNone/>
            </a:pPr>
            <a:r>
              <a:rPr lang="en" sz="1700">
                <a:solidFill>
                  <a:schemeClr val="dk1"/>
                </a:solidFill>
              </a:rPr>
              <a:t>CPO</a:t>
            </a:r>
            <a:endParaRPr sz="1700">
              <a:solidFill>
                <a:schemeClr val="dk1"/>
              </a:solidFill>
            </a:endParaRPr>
          </a:p>
        </p:txBody>
      </p:sp>
      <p:pic>
        <p:nvPicPr>
          <p:cNvPr id="91" name="Google Shape;91;p15"/>
          <p:cNvPicPr preferRelativeResize="0"/>
          <p:nvPr/>
        </p:nvPicPr>
        <p:blipFill rotWithShape="1">
          <a:blip r:embed="rId6">
            <a:alphaModFix/>
          </a:blip>
          <a:srcRect b="2015" l="0" r="0" t="2024"/>
          <a:stretch/>
        </p:blipFill>
        <p:spPr>
          <a:xfrm>
            <a:off x="2271539" y="3076737"/>
            <a:ext cx="1647000" cy="1363800"/>
          </a:xfrm>
          <a:prstGeom prst="ellipse">
            <a:avLst/>
          </a:prstGeom>
          <a:noFill/>
          <a:ln>
            <a:noFill/>
          </a:ln>
        </p:spPr>
      </p:pic>
      <p:pic>
        <p:nvPicPr>
          <p:cNvPr id="92" name="Google Shape;92;p15"/>
          <p:cNvPicPr preferRelativeResize="0"/>
          <p:nvPr/>
        </p:nvPicPr>
        <p:blipFill rotWithShape="1">
          <a:blip r:embed="rId7">
            <a:alphaModFix/>
          </a:blip>
          <a:srcRect b="3078" l="0" r="0" t="3078"/>
          <a:stretch/>
        </p:blipFill>
        <p:spPr>
          <a:xfrm>
            <a:off x="4328555" y="3076737"/>
            <a:ext cx="1647000" cy="1363800"/>
          </a:xfrm>
          <a:prstGeom prst="ellipse">
            <a:avLst/>
          </a:prstGeom>
          <a:noFill/>
          <a:ln>
            <a:noFill/>
          </a:ln>
        </p:spPr>
      </p:pic>
      <p:sp>
        <p:nvSpPr>
          <p:cNvPr id="93" name="Google Shape;93;p15"/>
          <p:cNvSpPr txBox="1"/>
          <p:nvPr>
            <p:ph idx="4294967295" type="body"/>
          </p:nvPr>
        </p:nvSpPr>
        <p:spPr>
          <a:xfrm>
            <a:off x="2042802" y="4376370"/>
            <a:ext cx="2092800" cy="56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rPr>
              <a:t>Ubong Ben</a:t>
            </a:r>
            <a:endParaRPr sz="1700">
              <a:solidFill>
                <a:schemeClr val="dk1"/>
              </a:solidFill>
            </a:endParaRPr>
          </a:p>
          <a:p>
            <a:pPr indent="0" lvl="0" marL="0" rtl="0" algn="ctr">
              <a:lnSpc>
                <a:spcPct val="100000"/>
              </a:lnSpc>
              <a:spcBef>
                <a:spcPts val="0"/>
              </a:spcBef>
              <a:spcAft>
                <a:spcPts val="0"/>
              </a:spcAft>
              <a:buNone/>
            </a:pPr>
            <a:r>
              <a:rPr lang="en" sz="1700">
                <a:solidFill>
                  <a:schemeClr val="dk1"/>
                </a:solidFill>
              </a:rPr>
              <a:t>CPO</a:t>
            </a:r>
            <a:endParaRPr sz="1700">
              <a:solidFill>
                <a:schemeClr val="dk1"/>
              </a:solidFill>
            </a:endParaRPr>
          </a:p>
        </p:txBody>
      </p:sp>
      <p:sp>
        <p:nvSpPr>
          <p:cNvPr id="94" name="Google Shape;94;p15"/>
          <p:cNvSpPr txBox="1"/>
          <p:nvPr>
            <p:ph idx="4294967295" type="body"/>
          </p:nvPr>
        </p:nvSpPr>
        <p:spPr>
          <a:xfrm>
            <a:off x="4124833" y="4376370"/>
            <a:ext cx="2092800" cy="56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rPr>
              <a:t>Daniel Ifediba</a:t>
            </a:r>
            <a:endParaRPr sz="1700">
              <a:solidFill>
                <a:schemeClr val="dk1"/>
              </a:solidFill>
            </a:endParaRPr>
          </a:p>
          <a:p>
            <a:pPr indent="0" lvl="0" marL="0" rtl="0" algn="ctr">
              <a:lnSpc>
                <a:spcPct val="100000"/>
              </a:lnSpc>
              <a:spcBef>
                <a:spcPts val="0"/>
              </a:spcBef>
              <a:spcAft>
                <a:spcPts val="0"/>
              </a:spcAft>
              <a:buNone/>
            </a:pPr>
            <a:r>
              <a:rPr lang="en" sz="1700">
                <a:solidFill>
                  <a:schemeClr val="dk1"/>
                </a:solidFill>
              </a:rPr>
              <a:t>CPO</a:t>
            </a:r>
            <a:endParaRPr sz="1700">
              <a:solidFill>
                <a:schemeClr val="dk1"/>
              </a:solidFill>
            </a:endParaRPr>
          </a:p>
        </p:txBody>
      </p:sp>
      <p:pic>
        <p:nvPicPr>
          <p:cNvPr id="95" name="Google Shape;95;p15"/>
          <p:cNvPicPr preferRelativeResize="0"/>
          <p:nvPr/>
        </p:nvPicPr>
        <p:blipFill>
          <a:blip r:embed="rId8">
            <a:alphaModFix/>
          </a:blip>
          <a:stretch>
            <a:fillRect/>
          </a:stretch>
        </p:blipFill>
        <p:spPr>
          <a:xfrm>
            <a:off x="1976066" y="1018150"/>
            <a:ext cx="2035775" cy="2315682"/>
          </a:xfrm>
          <a:prstGeom prst="rect">
            <a:avLst/>
          </a:prstGeom>
          <a:noFill/>
          <a:ln>
            <a:noFill/>
          </a:ln>
        </p:spPr>
      </p:pic>
      <p:pic>
        <p:nvPicPr>
          <p:cNvPr id="96" name="Google Shape;96;p15"/>
          <p:cNvPicPr preferRelativeResize="0"/>
          <p:nvPr/>
        </p:nvPicPr>
        <p:blipFill rotWithShape="1">
          <a:blip r:embed="rId9">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nvSpPr>
        <p:spPr>
          <a:xfrm>
            <a:off x="1791500" y="2194675"/>
            <a:ext cx="69903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400" u="sng">
                <a:solidFill>
                  <a:schemeClr val="dk1"/>
                </a:solidFill>
                <a:latin typeface="Average"/>
                <a:ea typeface="Average"/>
                <a:cs typeface="Average"/>
                <a:sym typeface="Average"/>
              </a:rPr>
              <a:t>Let’s  Begin!</a:t>
            </a:r>
            <a:endParaRPr sz="9400" u="sng">
              <a:solidFill>
                <a:schemeClr val="dk1"/>
              </a:solidFill>
              <a:latin typeface="Average"/>
              <a:ea typeface="Average"/>
              <a:cs typeface="Average"/>
              <a:sym typeface="Average"/>
            </a:endParaRPr>
          </a:p>
        </p:txBody>
      </p:sp>
      <p:pic>
        <p:nvPicPr>
          <p:cNvPr id="102" name="Google Shape;102;p16"/>
          <p:cNvPicPr preferRelativeResize="0"/>
          <p:nvPr/>
        </p:nvPicPr>
        <p:blipFill rotWithShape="1">
          <a:blip r:embed="rId3">
            <a:alphaModFix/>
          </a:blip>
          <a:srcRect b="23389" l="0" r="0" t="0"/>
          <a:stretch/>
        </p:blipFill>
        <p:spPr>
          <a:xfrm>
            <a:off x="3895225" y="304800"/>
            <a:ext cx="2144325" cy="3177900"/>
          </a:xfrm>
          <a:prstGeom prst="rect">
            <a:avLst/>
          </a:prstGeom>
          <a:noFill/>
          <a:ln>
            <a:noFill/>
          </a:ln>
        </p:spPr>
      </p:pic>
      <p:sp>
        <p:nvSpPr>
          <p:cNvPr id="103" name="Google Shape;103;p16"/>
          <p:cNvSpPr txBox="1"/>
          <p:nvPr/>
        </p:nvSpPr>
        <p:spPr>
          <a:xfrm rot="483768">
            <a:off x="4586303" y="429928"/>
            <a:ext cx="1264096" cy="86189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Average"/>
                <a:ea typeface="Average"/>
                <a:cs typeface="Average"/>
                <a:sym typeface="Average"/>
              </a:rPr>
              <a:t>Are You</a:t>
            </a:r>
            <a:endParaRPr b="1" sz="2200">
              <a:latin typeface="Average"/>
              <a:ea typeface="Average"/>
              <a:cs typeface="Average"/>
              <a:sym typeface="Average"/>
            </a:endParaRPr>
          </a:p>
          <a:p>
            <a:pPr indent="0" lvl="0" marL="0" rtl="0" algn="ctr">
              <a:spcBef>
                <a:spcPts val="0"/>
              </a:spcBef>
              <a:spcAft>
                <a:spcPts val="0"/>
              </a:spcAft>
              <a:buNone/>
            </a:pPr>
            <a:r>
              <a:rPr b="1" lang="en" sz="2200">
                <a:latin typeface="Average"/>
                <a:ea typeface="Average"/>
                <a:cs typeface="Average"/>
                <a:sym typeface="Average"/>
              </a:rPr>
              <a:t>Ready</a:t>
            </a:r>
            <a:endParaRPr b="1" sz="2200">
              <a:latin typeface="Average"/>
              <a:ea typeface="Average"/>
              <a:cs typeface="Average"/>
              <a:sym typeface="Average"/>
            </a:endParaRPr>
          </a:p>
        </p:txBody>
      </p:sp>
      <p:pic>
        <p:nvPicPr>
          <p:cNvPr id="104" name="Google Shape;104;p16"/>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125800" y="197125"/>
            <a:ext cx="323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Journey</a:t>
            </a:r>
            <a:endParaRPr/>
          </a:p>
        </p:txBody>
      </p:sp>
      <p:grpSp>
        <p:nvGrpSpPr>
          <p:cNvPr id="110" name="Google Shape;110;p17"/>
          <p:cNvGrpSpPr/>
          <p:nvPr/>
        </p:nvGrpSpPr>
        <p:grpSpPr>
          <a:xfrm>
            <a:off x="3109740" y="1670547"/>
            <a:ext cx="3011739" cy="441657"/>
            <a:chOff x="6448870" y="3733723"/>
            <a:chExt cx="2453355" cy="351302"/>
          </a:xfrm>
        </p:grpSpPr>
        <p:sp>
          <p:nvSpPr>
            <p:cNvPr id="111" name="Google Shape;111;p17"/>
            <p:cNvSpPr/>
            <p:nvPr/>
          </p:nvSpPr>
          <p:spPr>
            <a:xfrm>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7"/>
          <p:cNvGrpSpPr/>
          <p:nvPr/>
        </p:nvGrpSpPr>
        <p:grpSpPr>
          <a:xfrm>
            <a:off x="6125258" y="1670472"/>
            <a:ext cx="2927343" cy="441657"/>
            <a:chOff x="6448870" y="3733723"/>
            <a:chExt cx="2453355" cy="351302"/>
          </a:xfrm>
        </p:grpSpPr>
        <p:sp>
          <p:nvSpPr>
            <p:cNvPr id="116" name="Google Shape;116;p17"/>
            <p:cNvSpPr/>
            <p:nvPr/>
          </p:nvSpPr>
          <p:spPr>
            <a:xfrm>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7"/>
          <p:cNvGrpSpPr/>
          <p:nvPr/>
        </p:nvGrpSpPr>
        <p:grpSpPr>
          <a:xfrm flipH="1">
            <a:off x="5944172" y="3212847"/>
            <a:ext cx="3103985" cy="441657"/>
            <a:chOff x="6448870" y="3733723"/>
            <a:chExt cx="2453355" cy="351302"/>
          </a:xfrm>
        </p:grpSpPr>
        <p:sp>
          <p:nvSpPr>
            <p:cNvPr id="121" name="Google Shape;121;p17"/>
            <p:cNvSpPr/>
            <p:nvPr/>
          </p:nvSpPr>
          <p:spPr>
            <a:xfrm>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7"/>
          <p:cNvSpPr txBox="1"/>
          <p:nvPr/>
        </p:nvSpPr>
        <p:spPr>
          <a:xfrm>
            <a:off x="3386300" y="1737000"/>
            <a:ext cx="16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EDA PROCESS</a:t>
            </a:r>
            <a:endParaRPr>
              <a:latin typeface="Average"/>
              <a:ea typeface="Average"/>
              <a:cs typeface="Average"/>
              <a:sym typeface="Average"/>
            </a:endParaRPr>
          </a:p>
        </p:txBody>
      </p:sp>
      <p:sp>
        <p:nvSpPr>
          <p:cNvPr id="126" name="Google Shape;126;p17"/>
          <p:cNvSpPr txBox="1"/>
          <p:nvPr/>
        </p:nvSpPr>
        <p:spPr>
          <a:xfrm>
            <a:off x="6231654" y="1691125"/>
            <a:ext cx="2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MODEL BUILDING</a:t>
            </a:r>
            <a:endParaRPr>
              <a:latin typeface="Average"/>
              <a:ea typeface="Average"/>
              <a:cs typeface="Average"/>
              <a:sym typeface="Average"/>
            </a:endParaRPr>
          </a:p>
        </p:txBody>
      </p:sp>
      <p:sp>
        <p:nvSpPr>
          <p:cNvPr id="127" name="Google Shape;127;p17"/>
          <p:cNvSpPr txBox="1"/>
          <p:nvPr/>
        </p:nvSpPr>
        <p:spPr>
          <a:xfrm>
            <a:off x="6826350" y="3233575"/>
            <a:ext cx="22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MODEL DEPLOYMENT</a:t>
            </a:r>
            <a:endParaRPr>
              <a:latin typeface="Average"/>
              <a:ea typeface="Average"/>
              <a:cs typeface="Average"/>
              <a:sym typeface="Average"/>
            </a:endParaRPr>
          </a:p>
        </p:txBody>
      </p:sp>
      <p:grpSp>
        <p:nvGrpSpPr>
          <p:cNvPr id="128" name="Google Shape;128;p17"/>
          <p:cNvGrpSpPr/>
          <p:nvPr/>
        </p:nvGrpSpPr>
        <p:grpSpPr>
          <a:xfrm flipH="1">
            <a:off x="2405541" y="3213036"/>
            <a:ext cx="3485727" cy="441657"/>
            <a:chOff x="6448870" y="3733723"/>
            <a:chExt cx="2453355" cy="351302"/>
          </a:xfrm>
        </p:grpSpPr>
        <p:sp>
          <p:nvSpPr>
            <p:cNvPr id="129" name="Google Shape;129;p17"/>
            <p:cNvSpPr/>
            <p:nvPr/>
          </p:nvSpPr>
          <p:spPr>
            <a:xfrm>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7"/>
          <p:cNvSpPr txBox="1"/>
          <p:nvPr/>
        </p:nvSpPr>
        <p:spPr>
          <a:xfrm>
            <a:off x="3670632" y="3233580"/>
            <a:ext cx="23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SUMMARY OF FINDINGS</a:t>
            </a:r>
            <a:endParaRPr>
              <a:latin typeface="Average"/>
              <a:ea typeface="Average"/>
              <a:cs typeface="Average"/>
              <a:sym typeface="Average"/>
            </a:endParaRPr>
          </a:p>
        </p:txBody>
      </p:sp>
      <p:grpSp>
        <p:nvGrpSpPr>
          <p:cNvPr id="134" name="Google Shape;134;p17"/>
          <p:cNvGrpSpPr/>
          <p:nvPr/>
        </p:nvGrpSpPr>
        <p:grpSpPr>
          <a:xfrm flipH="1" rot="-5400000">
            <a:off x="7669684" y="2672036"/>
            <a:ext cx="572613" cy="125590"/>
            <a:chOff x="6448870" y="3733723"/>
            <a:chExt cx="2453355" cy="351302"/>
          </a:xfrm>
        </p:grpSpPr>
        <p:sp>
          <p:nvSpPr>
            <p:cNvPr id="135" name="Google Shape;135;p17"/>
            <p:cNvSpPr/>
            <p:nvPr/>
          </p:nvSpPr>
          <p:spPr>
            <a:xfrm flipH="1" rot="10800000">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7"/>
          <p:cNvGrpSpPr/>
          <p:nvPr/>
        </p:nvGrpSpPr>
        <p:grpSpPr>
          <a:xfrm>
            <a:off x="64040" y="1670397"/>
            <a:ext cx="3011739" cy="441657"/>
            <a:chOff x="6448870" y="3733723"/>
            <a:chExt cx="2453355" cy="351302"/>
          </a:xfrm>
        </p:grpSpPr>
        <p:sp>
          <p:nvSpPr>
            <p:cNvPr id="140" name="Google Shape;140;p17"/>
            <p:cNvSpPr/>
            <p:nvPr/>
          </p:nvSpPr>
          <p:spPr>
            <a:xfrm>
              <a:off x="6448870" y="3733723"/>
              <a:ext cx="1768500" cy="3513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80985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83271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8555725" y="3733725"/>
              <a:ext cx="346500" cy="3513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7"/>
          <p:cNvSpPr txBox="1"/>
          <p:nvPr/>
        </p:nvSpPr>
        <p:spPr>
          <a:xfrm>
            <a:off x="49600" y="1691125"/>
            <a:ext cx="23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PROBLEM STATEMENT</a:t>
            </a:r>
            <a:endParaRPr>
              <a:latin typeface="Average"/>
              <a:ea typeface="Average"/>
              <a:cs typeface="Average"/>
              <a:sym typeface="Average"/>
            </a:endParaRPr>
          </a:p>
        </p:txBody>
      </p:sp>
      <p:pic>
        <p:nvPicPr>
          <p:cNvPr id="145" name="Google Shape;145;p17"/>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1" name="Google Shape;15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project, NM3 Energies were tasked to model the shortfall between the energy generated by means of fossil fuels and various renewable sources - for the country of Spain.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We used machine learning and several regression techniques to make predictions for the government of Spain, who is considering an expansion of it's renewable energy resource infrastructure investments and they require information on the trends and patterns of the country's renewable sources and fossil fuel energy generation.</a:t>
            </a:r>
            <a:endParaRPr/>
          </a:p>
        </p:txBody>
      </p:sp>
      <p:pic>
        <p:nvPicPr>
          <p:cNvPr id="152" name="Google Shape;152;p18"/>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0" y="0"/>
            <a:ext cx="45720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a:t>
            </a:r>
            <a:r>
              <a:rPr lang="en" sz="3000"/>
              <a:t>he first Problem Encountered</a:t>
            </a:r>
            <a:endParaRPr sz="3000"/>
          </a:p>
        </p:txBody>
      </p:sp>
      <p:sp>
        <p:nvSpPr>
          <p:cNvPr id="158" name="Google Shape;158;p19"/>
          <p:cNvSpPr txBox="1"/>
          <p:nvPr/>
        </p:nvSpPr>
        <p:spPr>
          <a:xfrm>
            <a:off x="209400" y="867575"/>
            <a:ext cx="4362600" cy="3570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We first tried to have an understanding of the data we were given, by the spanish government, and we found it to be inconsistent.</a:t>
            </a:r>
            <a:endParaRPr sz="1800">
              <a:solidFill>
                <a:schemeClr val="dk1"/>
              </a:solidFill>
              <a:latin typeface="Average"/>
              <a:ea typeface="Average"/>
              <a:cs typeface="Average"/>
              <a:sym typeface="Average"/>
            </a:endParaRPr>
          </a:p>
          <a:p>
            <a:pPr indent="0" lvl="0" marL="0" rtl="0" algn="l">
              <a:lnSpc>
                <a:spcPct val="100000"/>
              </a:lnSpc>
              <a:spcBef>
                <a:spcPts val="1200"/>
              </a:spcBef>
              <a:spcAft>
                <a:spcPts val="0"/>
              </a:spcAft>
              <a:buNone/>
            </a:pPr>
            <a:r>
              <a:t/>
            </a:r>
            <a:endParaRPr sz="1800">
              <a:solidFill>
                <a:schemeClr val="dk1"/>
              </a:solidFill>
              <a:latin typeface="Average"/>
              <a:ea typeface="Average"/>
              <a:cs typeface="Average"/>
              <a:sym typeface="Average"/>
            </a:endParaRPr>
          </a:p>
          <a:p>
            <a:pPr indent="0" lvl="0" marL="0" rtl="0" algn="l">
              <a:lnSpc>
                <a:spcPct val="100000"/>
              </a:lnSpc>
              <a:spcBef>
                <a:spcPts val="1200"/>
              </a:spcBef>
              <a:spcAft>
                <a:spcPts val="0"/>
              </a:spcAft>
              <a:buNone/>
            </a:pPr>
            <a:r>
              <a:t/>
            </a:r>
            <a:endParaRPr sz="1800">
              <a:solidFill>
                <a:schemeClr val="dk1"/>
              </a:solidFill>
              <a:latin typeface="Average"/>
              <a:ea typeface="Average"/>
              <a:cs typeface="Average"/>
              <a:sym typeface="Average"/>
            </a:endParaRPr>
          </a:p>
          <a:p>
            <a:pPr indent="-342900" lvl="0" marL="457200" rtl="0" algn="l">
              <a:lnSpc>
                <a:spcPct val="100000"/>
              </a:lnSpc>
              <a:spcBef>
                <a:spcPts val="1200"/>
              </a:spcBef>
              <a:spcAft>
                <a:spcPts val="0"/>
              </a:spcAft>
              <a:buClr>
                <a:schemeClr val="dk1"/>
              </a:buClr>
              <a:buSzPts val="1800"/>
              <a:buFont typeface="Average"/>
              <a:buChar char="●"/>
            </a:pPr>
            <a:r>
              <a:rPr lang="en" sz="1800">
                <a:solidFill>
                  <a:schemeClr val="dk1"/>
                </a:solidFill>
                <a:latin typeface="Average"/>
                <a:ea typeface="Average"/>
                <a:cs typeface="Average"/>
                <a:sym typeface="Average"/>
              </a:rPr>
              <a:t>This got us stuck in the waters, so we knew the data had to be cleaned, re-structured and properly analysed</a:t>
            </a:r>
            <a:endParaRPr sz="1800">
              <a:solidFill>
                <a:schemeClr val="dk1"/>
              </a:solidFill>
              <a:latin typeface="Average"/>
              <a:ea typeface="Average"/>
              <a:cs typeface="Average"/>
              <a:sym typeface="Average"/>
            </a:endParaRPr>
          </a:p>
          <a:p>
            <a:pPr indent="0" lvl="0" marL="0" rtl="0" algn="l">
              <a:spcBef>
                <a:spcPts val="1200"/>
              </a:spcBef>
              <a:spcAft>
                <a:spcPts val="0"/>
              </a:spcAft>
              <a:buNone/>
            </a:pPr>
            <a:r>
              <a:t/>
            </a:r>
            <a:endParaRPr sz="1800">
              <a:solidFill>
                <a:schemeClr val="dk1"/>
              </a:solidFill>
              <a:latin typeface="Average"/>
              <a:ea typeface="Average"/>
              <a:cs typeface="Average"/>
              <a:sym typeface="Average"/>
            </a:endParaRPr>
          </a:p>
        </p:txBody>
      </p:sp>
      <p:pic>
        <p:nvPicPr>
          <p:cNvPr id="159" name="Google Shape;159;p19"/>
          <p:cNvPicPr preferRelativeResize="0"/>
          <p:nvPr/>
        </p:nvPicPr>
        <p:blipFill>
          <a:blip r:embed="rId3">
            <a:alphaModFix/>
          </a:blip>
          <a:stretch>
            <a:fillRect/>
          </a:stretch>
        </p:blipFill>
        <p:spPr>
          <a:xfrm>
            <a:off x="4724400" y="532950"/>
            <a:ext cx="4267199" cy="3408323"/>
          </a:xfrm>
          <a:prstGeom prst="rect">
            <a:avLst/>
          </a:prstGeom>
          <a:noFill/>
          <a:ln>
            <a:noFill/>
          </a:ln>
        </p:spPr>
      </p:pic>
      <p:pic>
        <p:nvPicPr>
          <p:cNvPr id="160" name="Google Shape;160;p19"/>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3">
            <a:alphaModFix/>
          </a:blip>
          <a:srcRect b="0" l="0" r="0" t="0"/>
          <a:stretch/>
        </p:blipFill>
        <p:spPr>
          <a:xfrm>
            <a:off x="0" y="-49600"/>
            <a:ext cx="4571999" cy="5143499"/>
          </a:xfrm>
          <a:prstGeom prst="rect">
            <a:avLst/>
          </a:prstGeom>
          <a:noFill/>
          <a:ln>
            <a:noFill/>
          </a:ln>
        </p:spPr>
      </p:pic>
      <p:sp>
        <p:nvSpPr>
          <p:cNvPr id="166" name="Google Shape;166;p20"/>
          <p:cNvSpPr txBox="1"/>
          <p:nvPr>
            <p:ph type="title"/>
          </p:nvPr>
        </p:nvSpPr>
        <p:spPr>
          <a:xfrm>
            <a:off x="263400" y="4313100"/>
            <a:ext cx="3837000" cy="780900"/>
          </a:xfrm>
          <a:prstGeom prst="rect">
            <a:avLst/>
          </a:prstGeom>
          <a:solidFill>
            <a:srgbClr val="66666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EDA Process</a:t>
            </a:r>
            <a:endParaRPr sz="3600"/>
          </a:p>
        </p:txBody>
      </p:sp>
      <p:sp>
        <p:nvSpPr>
          <p:cNvPr id="167" name="Google Shape;167;p20"/>
          <p:cNvSpPr txBox="1"/>
          <p:nvPr/>
        </p:nvSpPr>
        <p:spPr>
          <a:xfrm>
            <a:off x="4808875" y="210700"/>
            <a:ext cx="4003200" cy="372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Average"/>
              <a:buChar char="●"/>
            </a:pPr>
            <a:r>
              <a:rPr lang="en" sz="2300">
                <a:latin typeface="Average"/>
                <a:ea typeface="Average"/>
                <a:cs typeface="Average"/>
                <a:sym typeface="Average"/>
              </a:rPr>
              <a:t>Summary Statistics</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374650" lvl="0" marL="457200" rtl="0" algn="l">
              <a:spcBef>
                <a:spcPts val="0"/>
              </a:spcBef>
              <a:spcAft>
                <a:spcPts val="0"/>
              </a:spcAft>
              <a:buSzPts val="2300"/>
              <a:buFont typeface="Average"/>
              <a:buChar char="●"/>
            </a:pPr>
            <a:r>
              <a:rPr lang="en" sz="2300">
                <a:latin typeface="Average"/>
                <a:ea typeface="Average"/>
                <a:cs typeface="Average"/>
                <a:sym typeface="Average"/>
              </a:rPr>
              <a:t>Skew &amp; Kurtosis Analysis</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374650" lvl="0" marL="457200" rtl="0" algn="l">
              <a:spcBef>
                <a:spcPts val="0"/>
              </a:spcBef>
              <a:spcAft>
                <a:spcPts val="0"/>
              </a:spcAft>
              <a:buSzPts val="2300"/>
              <a:buFont typeface="Average"/>
              <a:buChar char="●"/>
            </a:pPr>
            <a:r>
              <a:rPr lang="en" sz="2300">
                <a:latin typeface="Average"/>
                <a:ea typeface="Average"/>
                <a:cs typeface="Average"/>
                <a:sym typeface="Average"/>
              </a:rPr>
              <a:t>Graphical Analysis</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0" lvl="0" marL="0" rtl="0" algn="l">
              <a:spcBef>
                <a:spcPts val="0"/>
              </a:spcBef>
              <a:spcAft>
                <a:spcPts val="0"/>
              </a:spcAft>
              <a:buNone/>
            </a:pPr>
            <a:r>
              <a:t/>
            </a:r>
            <a:endParaRPr sz="2300">
              <a:latin typeface="Average"/>
              <a:ea typeface="Average"/>
              <a:cs typeface="Average"/>
              <a:sym typeface="Average"/>
            </a:endParaRPr>
          </a:p>
          <a:p>
            <a:pPr indent="-374650" lvl="0" marL="457200" rtl="0" algn="l">
              <a:spcBef>
                <a:spcPts val="0"/>
              </a:spcBef>
              <a:spcAft>
                <a:spcPts val="0"/>
              </a:spcAft>
              <a:buSzPts val="2300"/>
              <a:buFont typeface="Average"/>
              <a:buChar char="●"/>
            </a:pPr>
            <a:r>
              <a:rPr lang="en" sz="2300">
                <a:latin typeface="Average"/>
                <a:ea typeface="Average"/>
                <a:cs typeface="Average"/>
                <a:sym typeface="Average"/>
              </a:rPr>
              <a:t>Correlation Heatmap</a:t>
            </a:r>
            <a:endParaRPr sz="2300">
              <a:latin typeface="Average"/>
              <a:ea typeface="Average"/>
              <a:cs typeface="Average"/>
              <a:sym typeface="Average"/>
            </a:endParaRPr>
          </a:p>
        </p:txBody>
      </p:sp>
      <p:pic>
        <p:nvPicPr>
          <p:cNvPr id="168" name="Google Shape;168;p20"/>
          <p:cNvPicPr preferRelativeResize="0"/>
          <p:nvPr/>
        </p:nvPicPr>
        <p:blipFill rotWithShape="1">
          <a:blip r:embed="rId4">
            <a:alphaModFix/>
          </a:blip>
          <a:srcRect b="3934" l="0" r="0" t="3925"/>
          <a:stretch/>
        </p:blipFill>
        <p:spPr>
          <a:xfrm>
            <a:off x="6791900" y="4595475"/>
            <a:ext cx="2352100" cy="571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159300" y="140225"/>
            <a:ext cx="39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Summary Statistics &amp; Info</a:t>
            </a:r>
            <a:endParaRPr sz="2700"/>
          </a:p>
        </p:txBody>
      </p:sp>
      <p:sp>
        <p:nvSpPr>
          <p:cNvPr id="174" name="Google Shape;174;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Basic Information</a:t>
            </a:r>
            <a:endParaRPr b="1" sz="2100">
              <a:solidFill>
                <a:schemeClr val="dk1"/>
              </a:solidFill>
            </a:endParaRPr>
          </a:p>
          <a:p>
            <a:pPr indent="-330200" lvl="0" marL="457200" rtl="0" algn="l">
              <a:spcBef>
                <a:spcPts val="1600"/>
              </a:spcBef>
              <a:spcAft>
                <a:spcPts val="0"/>
              </a:spcAft>
              <a:buSzPts val="1600"/>
              <a:buChar char="●"/>
            </a:pPr>
            <a:r>
              <a:rPr lang="en" sz="1600"/>
              <a:t>We found there to be missing information in the </a:t>
            </a:r>
            <a:r>
              <a:rPr b="1" lang="en" sz="1600"/>
              <a:t>Valencia_pressure</a:t>
            </a:r>
            <a:r>
              <a:rPr lang="en" sz="1600"/>
              <a:t> column in the dataset.</a:t>
            </a:r>
            <a:endParaRPr sz="1600"/>
          </a:p>
          <a:p>
            <a:pPr indent="-330200" lvl="0" marL="457200" rtl="0" algn="l">
              <a:spcBef>
                <a:spcPts val="0"/>
              </a:spcBef>
              <a:spcAft>
                <a:spcPts val="0"/>
              </a:spcAft>
              <a:buSzPts val="1600"/>
              <a:buChar char="●"/>
            </a:pPr>
            <a:r>
              <a:rPr lang="en" sz="1600"/>
              <a:t>The time column was in a string format which we had to convert to </a:t>
            </a:r>
            <a:r>
              <a:rPr b="1" lang="en" sz="1600"/>
              <a:t>datetime</a:t>
            </a:r>
            <a:r>
              <a:rPr lang="en" sz="1600"/>
              <a:t> to make it suitable for out process.</a:t>
            </a:r>
            <a:endParaRPr sz="1600"/>
          </a:p>
          <a:p>
            <a:pPr indent="-330200" lvl="0" marL="457200" rtl="0" algn="l">
              <a:spcBef>
                <a:spcPts val="0"/>
              </a:spcBef>
              <a:spcAft>
                <a:spcPts val="0"/>
              </a:spcAft>
              <a:buSzPts val="1600"/>
              <a:buChar char="●"/>
            </a:pPr>
            <a:r>
              <a:rPr lang="en" sz="1600"/>
              <a:t>Other features were converted to floats(</a:t>
            </a:r>
            <a:r>
              <a:rPr lang="en" sz="1600"/>
              <a:t>numerical</a:t>
            </a:r>
            <a:r>
              <a:rPr lang="en" sz="1600"/>
              <a:t> values) for the regression process.</a:t>
            </a:r>
            <a:endParaRPr sz="1600"/>
          </a:p>
        </p:txBody>
      </p:sp>
      <p:sp>
        <p:nvSpPr>
          <p:cNvPr id="175" name="Google Shape;175;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Summary Statistics</a:t>
            </a:r>
            <a:endParaRPr b="1" sz="2100">
              <a:solidFill>
                <a:schemeClr val="dk1"/>
              </a:solidFill>
            </a:endParaRPr>
          </a:p>
          <a:p>
            <a:pPr indent="-330200" lvl="0" marL="457200" rtl="0" algn="l">
              <a:spcBef>
                <a:spcPts val="1600"/>
              </a:spcBef>
              <a:spcAft>
                <a:spcPts val="0"/>
              </a:spcAft>
              <a:buSzPts val="1600"/>
              <a:buChar char="●"/>
            </a:pPr>
            <a:r>
              <a:rPr lang="en" sz="1600"/>
              <a:t>We had to take an in-depth view of our dataset by performing what we call a descriptive stat for each feature,i.e; the mean, median, 1st </a:t>
            </a:r>
            <a:r>
              <a:rPr lang="en" sz="1600"/>
              <a:t>quartile</a:t>
            </a:r>
            <a:r>
              <a:rPr lang="en" sz="1600"/>
              <a:t>, 3rd quartile, the maximum and minimum values of each </a:t>
            </a:r>
            <a:r>
              <a:rPr lang="en" sz="1600"/>
              <a:t>feature</a:t>
            </a:r>
            <a:r>
              <a:rPr lang="en" sz="1600"/>
              <a:t>.</a:t>
            </a:r>
            <a:endParaRPr sz="1600"/>
          </a:p>
          <a:p>
            <a:pPr indent="-330200" lvl="0" marL="457200" rtl="0" algn="l">
              <a:spcBef>
                <a:spcPts val="0"/>
              </a:spcBef>
              <a:spcAft>
                <a:spcPts val="0"/>
              </a:spcAft>
              <a:buSzPts val="1600"/>
              <a:buChar char="●"/>
            </a:pPr>
            <a:r>
              <a:rPr lang="en" sz="1600"/>
              <a:t>This gave us more information and insight about the dataset.</a:t>
            </a:r>
            <a:endParaRPr sz="1600"/>
          </a:p>
        </p:txBody>
      </p:sp>
      <p:pic>
        <p:nvPicPr>
          <p:cNvPr id="176" name="Google Shape;176;p21"/>
          <p:cNvPicPr preferRelativeResize="0"/>
          <p:nvPr/>
        </p:nvPicPr>
        <p:blipFill rotWithShape="1">
          <a:blip r:embed="rId3">
            <a:alphaModFix/>
          </a:blip>
          <a:srcRect b="3934" l="0" r="0" t="3925"/>
          <a:stretch/>
        </p:blipFill>
        <p:spPr>
          <a:xfrm>
            <a:off x="6791900" y="4595475"/>
            <a:ext cx="2352100" cy="571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